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3" r:id="rId3"/>
    <p:sldId id="284" r:id="rId4"/>
    <p:sldId id="264" r:id="rId5"/>
    <p:sldId id="265" r:id="rId6"/>
    <p:sldId id="283" r:id="rId7"/>
    <p:sldId id="267" r:id="rId8"/>
    <p:sldId id="282" r:id="rId9"/>
    <p:sldId id="268" r:id="rId10"/>
    <p:sldId id="269" r:id="rId11"/>
    <p:sldId id="281" r:id="rId12"/>
    <p:sldId id="258" r:id="rId13"/>
    <p:sldId id="277" r:id="rId14"/>
    <p:sldId id="270" r:id="rId15"/>
    <p:sldId id="280" r:id="rId16"/>
    <p:sldId id="271" r:id="rId17"/>
    <p:sldId id="272" r:id="rId18"/>
    <p:sldId id="279" r:id="rId19"/>
    <p:sldId id="273" r:id="rId20"/>
    <p:sldId id="278" r:id="rId21"/>
    <p:sldId id="274" r:id="rId22"/>
    <p:sldId id="286" r:id="rId23"/>
    <p:sldId id="275" r:id="rId24"/>
    <p:sldId id="287" r:id="rId25"/>
    <p:sldId id="27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0BA92-BB1E-47E4-A67C-F9A0CA8BBF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31C391-7DD9-47BA-ACFA-60D3692F3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291E9-3CCC-4CB7-BEDC-283DEC3AF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B7EE6D-407F-4BBD-B4A4-4D41FA8E1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1CC1A-BCD0-4395-B936-46C287153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47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8706D-2975-4FDD-9FD8-57F87F584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8122F-3C3F-4448-AD76-6A3265FEA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61D255-B012-4A09-8935-1A7F32114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96410-07E5-400C-9603-6A69A1B67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ADBBC-0E7D-4C1C-8E65-8279567C0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0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5446D-9742-4700-BE82-D2B306168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33D138-3C17-4F0E-850A-480CAA3EE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CD9E0A-72E4-4453-AE2D-D54CF5D09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CAEBF-59A8-498E-9C32-BF185A122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7C275-8617-48A3-88E9-0715412E7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467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E1890-37C9-441D-8B1B-C3653F702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DF4B71-3AAD-4665-83D9-1B36266F9F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EB8E63-FC43-4D42-8FD9-11AF3529EE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730DFD-C791-4C9B-8EC5-124C28A56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E9BD04-9C52-45DA-8F2C-27D53C220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1581F5-DC79-49B4-A4D3-1A7632365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483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A826E-3CB2-47EB-8B7A-F2E8B17F1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6A6A54-88C8-4B08-A671-6FCC408C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912ADC-E990-420A-BB42-CF973B8E8E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0FFFFB-DD2B-4CB7-A784-A505092301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4023F9-14B7-4A68-96B9-76CEE18A94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E86DC3-39CF-474D-A106-B4BBD5240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8EC315-0EBF-4B73-B2F7-B6EBC16F2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C67319-388A-4840-9B58-2A8E5E6FF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267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B94B7-182E-4F35-BCC7-2FFEC02EE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C98303-EB4C-4318-A723-8EB710A85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7183B2-855B-42BF-AE0C-489AFB27D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BEA6F0-6F2E-400E-9304-6CF0803E2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52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6D83A0-FD2E-467C-8E8B-D1C147417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4C0DA8-C1D6-47A9-A3C9-332DC5C4C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FC35E9-FF2C-44D2-BFB8-7F382A135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182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526E-F0AE-4793-971B-13A0DC4D2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623365-0D88-4904-A0B7-085ADE511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94FBDA-D0C3-482B-8DAE-A7D3086039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D539DA-D972-4A0A-8355-FAC99A421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8E486B-1315-4F6D-BCC2-3D0590329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783E9E-7424-4C33-AC18-319F84E22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81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089D5-4F11-4E3E-B4F1-B25071D00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5DE047-4438-4A88-9394-77DD5BBACC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0F6B7E-0C36-433E-808F-C02D865BDC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2D62C4-3F50-4EC9-ACA1-AF2DBD2ED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AD9FA-8209-45C5-B064-D7B05E3A6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D0A1C4-7F88-44A1-9CED-F82AF0D0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55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D8ACB-F0C7-48B2-AD77-2EC0738FF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8E188A-85A6-40BF-B881-4129FC006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AEE95-780A-4188-9BFB-FDA1626C2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62B013-9408-4844-85B8-727920B2C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C332B0-52F5-47C3-8ABC-C8F918713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5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82C33D-2AA3-4F02-AC8D-196287960D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3B8E91-7C66-46C5-88E6-42CB86B0D8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90B420-E777-46C8-85AC-770C70DA7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DE65C-C055-4F93-B755-381D188AF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289249-2EE9-41F7-B8ED-14C02A5D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31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997565-AAFE-4566-85A7-9E6C8D7AA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BD35AF-3E8B-452B-B414-F832258C1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4460BB-44B6-4453-9F35-7B1C384271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1CCF-C1D0-40AB-BEBD-540B8AA50974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23815-FB67-4211-A30A-05B4C995CB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136FB-0042-4EC9-9DB2-BC35476CA2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A3A70-4936-494E-862B-87491D436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114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D1241C94-E15F-42FD-8A1F-789E31C29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9" r="8633"/>
          <a:stretch>
            <a:fillRect/>
          </a:stretch>
        </p:blipFill>
        <p:spPr bwMode="auto">
          <a:xfrm>
            <a:off x="0" y="71058"/>
            <a:ext cx="3112334" cy="4386263"/>
          </a:xfrm>
          <a:prstGeom prst="rect">
            <a:avLst/>
          </a:prstGeom>
          <a:blipFill dpi="0" rotWithShape="1">
            <a:blip r:embed="rId3"/>
            <a:srcRect l="12949" r="8633"/>
            <a:tile tx="0" ty="0" sx="100000" sy="100000" flip="none" algn="tl"/>
          </a:blipFill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AAFDD1-C82F-4B80-BD38-E4B091FF7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8301" y="2167165"/>
            <a:ext cx="9615133" cy="1261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5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child-on-child abuse?</a:t>
            </a:r>
            <a:endParaRPr kumimoji="0" lang="en-GB" altLang="en-US" sz="5400" b="0" i="0" u="none" strike="noStrike" cap="none" normalizeH="0" baseline="0" dirty="0">
              <a:ln>
                <a:noFill/>
              </a:ln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433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9972F81-5CA5-4A7F-B438-F27D88599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897" y="181957"/>
            <a:ext cx="12208791" cy="649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child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might be a someone in your class, someone from another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class or someone you know outside of school.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Abuse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is something which usually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hurts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another person, emotionally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 physically, and is done on purpose to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scare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hurt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upset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that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person.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3200" dirty="0"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Sometimes, it can be hard to know when abuse is happening,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because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not all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abuse will hurt, scare or upset you.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might also, not know it is happening.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is really important to know when you are being abused so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that we can make sure it stops.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6481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3DB06F-7107-4D61-B441-C413F612B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22636" cy="66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1D8EBB-76A9-4873-AF58-114E5C11A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386311"/>
            <a:ext cx="3857625" cy="1661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Bullying</a:t>
            </a:r>
            <a:endParaRPr kumimoji="0" lang="en-GB" altLang="en-US" sz="8000" b="0" i="0" u="none" strike="noStrike" cap="none" normalizeH="0" baseline="0" dirty="0">
              <a:ln>
                <a:noFill/>
              </a:ln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262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5A6AA551-6793-4994-A4A9-70370C9D4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607" y="705551"/>
            <a:ext cx="12415578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Bullying is behaviour that hurts someone else.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4000" dirty="0"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includes name calling, hitting, pushing, spreading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rumours, threatening or undermining someone (NSPCC).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Bullying is usually targeted and repetitive.</a:t>
            </a:r>
            <a:endParaRPr kumimoji="0" lang="en-GB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14326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5A6AA551-6793-4994-A4A9-70370C9D4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8625"/>
            <a:ext cx="12362680" cy="698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Emotional bullying 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when someone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 feelings are hurt by leaving them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out, being unkind, being mean or being bossy.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Physical bullying 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someone is physically hurt through punching,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kicking, spitting, hitting or pushing.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Verbal bullying 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when someone teases a person. They may call them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names or use rude hand signs. They may also be sexist, racist, homophobic or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transphobic.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Cyber bullying 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when someone sends horrible messages over the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internet or by text message. This might be on a game or on a phone. 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Bullying might not always be done to someone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 face, sometimes they might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not know it is happening. It might also be done through another person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by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one person sending another person to say to do nasty things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74911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4F156CC-E82E-477C-ABEF-042C5106C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1" r="12971"/>
          <a:stretch>
            <a:fillRect/>
          </a:stretch>
        </p:blipFill>
        <p:spPr bwMode="auto">
          <a:xfrm>
            <a:off x="384174" y="248645"/>
            <a:ext cx="4916489" cy="636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97BF849-2D7E-411B-AAB1-6E09D3839E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2438" y="2441032"/>
            <a:ext cx="5546711" cy="1538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Media</a:t>
            </a:r>
            <a:endParaRPr kumimoji="0" lang="en-GB" altLang="en-US" sz="7200" b="0" i="0" u="none" strike="noStrike" cap="none" normalizeH="0" baseline="0" dirty="0">
              <a:ln>
                <a:noFill/>
              </a:ln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866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03EF27A0-5E1F-45D6-85F3-BDE22A1CE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996" y="286409"/>
            <a:ext cx="12207188" cy="597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Many children use social media such as Snapchat, WhatsApp and </a:t>
            </a:r>
            <a:r>
              <a:rPr kumimoji="0" lang="en-GB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TikTok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Although these Apps are a good way to stay in contact with your friends they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can be used to cause people harm.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might be sending 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inappropriate selfies, pictures, videos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 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messages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about  private parts.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Pressuring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someone into sending these pictures or videos and messages is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abuse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Even if you are not the person who is sending them, it is </a:t>
            </a:r>
            <a:r>
              <a:rPr kumimoji="0" lang="en-GB" altLang="en-US" sz="28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illegal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have these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kinds of pictures, or videos, if the person is under 18.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807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BAD42BC-B75F-4729-AC27-FFF13C112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96" y="985838"/>
            <a:ext cx="4152154" cy="467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160B3633-C675-4AD8-9CB5-EC68E81911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9074" y="3049816"/>
            <a:ext cx="1579320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5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Sexual Harassment/Abuse</a:t>
            </a:r>
            <a:endParaRPr kumimoji="0" lang="en-GB" altLang="en-US" sz="5400" b="0" i="0" u="none" strike="noStrike" cap="none" normalizeH="0" baseline="0" dirty="0">
              <a:ln>
                <a:noFill/>
              </a:ln>
              <a:solidFill>
                <a:srgbClr val="2F5496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259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BAEA11E2-BC55-483D-A96B-4DE130D6D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40653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40411F-4BDB-4C95-8680-7B79D8CCC4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86" y="1360646"/>
            <a:ext cx="12119023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Sometimes, people can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act inappropriately towards others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and it might make them feel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uncomfortable.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can happen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online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on social media, through messages or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face-to-face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might make you feel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scared, embarrassed, uncomfortable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or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upset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could be: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Someone making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sexual comments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this is telling sexual stories, saying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rude things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 saying sexual things about someone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appearance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or clothes.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Calling someone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sexual names.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Sexual jokes about your body parts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Being physical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this is any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touching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which makes you feel uncomfortable,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messing with your clothes, or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showing pictures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 </a:t>
            </a: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drawings </a:t>
            </a: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which are of a sexual nature.</a:t>
            </a:r>
            <a:endParaRPr kumimoji="0" lang="en-GB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37702F-D833-47F9-BF6C-B3E824707E86}"/>
              </a:ext>
            </a:extLst>
          </p:cNvPr>
          <p:cNvSpPr/>
          <p:nvPr/>
        </p:nvSpPr>
        <p:spPr>
          <a:xfrm>
            <a:off x="336794" y="327035"/>
            <a:ext cx="11518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school we all know the PANTS rule from the NSPCC . We learn about this in class every year.</a:t>
            </a: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07190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B4D8E03-8843-4E55-B08E-1E5DB9E36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445" y="0"/>
            <a:ext cx="5960268" cy="684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075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31939F-27FF-4AC8-9485-CC19F1FCFA5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52" y="287821"/>
            <a:ext cx="6700773" cy="628235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0CCA185-C247-4BF7-83B3-CFCF5B7A9851}"/>
              </a:ext>
            </a:extLst>
          </p:cNvPr>
          <p:cNvSpPr/>
          <p:nvPr/>
        </p:nvSpPr>
        <p:spPr>
          <a:xfrm>
            <a:off x="6243638" y="2828835"/>
            <a:ext cx="54890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7200" b="1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Relationships</a:t>
            </a:r>
            <a:endParaRPr lang="en-GB" altLang="en-US" sz="7200" dirty="0">
              <a:solidFill>
                <a:srgbClr val="2F5496"/>
              </a:solidFill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531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43A95D9-3EE9-442C-A665-AB2EEC7AF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328" y="1083589"/>
            <a:ext cx="12630151" cy="4308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Any relationship you have should be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good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happy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3200" dirty="0"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 bad relationship might make someone feel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scared, confused,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worried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and even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unsafe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is really important to know what good and bad relationships look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like.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17" name="Picture 8">
            <a:extLst>
              <a:ext uri="{FF2B5EF4-FFF2-40B4-BE49-F238E27FC236}">
                <a16:creationId xmlns:a16="http://schemas.microsoft.com/office/drawing/2014/main" id="{6427B388-EDA2-451B-AF78-F1D194344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834" y="4529138"/>
            <a:ext cx="2890838" cy="2328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706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43A95D9-3EE9-442C-A665-AB2EEC7AF1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013" y="1319409"/>
            <a:ext cx="12630151" cy="86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17" name="Picture 8">
            <a:extLst>
              <a:ext uri="{FF2B5EF4-FFF2-40B4-BE49-F238E27FC236}">
                <a16:creationId xmlns:a16="http://schemas.microsoft.com/office/drawing/2014/main" id="{6427B388-EDA2-451B-AF78-F1D194344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710" y="2457799"/>
            <a:ext cx="2890838" cy="2613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C1DCAC2-501F-4542-B470-0C57D2651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0138" y="1073188"/>
            <a:ext cx="955261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are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comfortable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around that person</a:t>
            </a:r>
            <a:endParaRPr lang="en-GB" altLang="en-US" sz="32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can be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honest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with them</a:t>
            </a:r>
            <a:endParaRPr lang="en-GB" altLang="en-US" sz="32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can say how you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and they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listen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you</a:t>
            </a:r>
            <a:endParaRPr lang="en-GB" altLang="en-US" sz="32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support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each other and treat each other nicely</a:t>
            </a:r>
            <a:endParaRPr lang="en-GB" altLang="en-US" sz="32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feel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safe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with them</a:t>
            </a:r>
            <a:endParaRPr lang="en-GB" altLang="en-US" sz="32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trust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them</a:t>
            </a:r>
            <a:endParaRPr lang="en-GB" altLang="en-US" sz="32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are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equal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you don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 boss each other around</a:t>
            </a:r>
            <a:endParaRPr lang="en-GB" altLang="en-US" sz="32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feel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looked after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5B0990-2508-4760-A462-D6BEFC8B79D2}"/>
              </a:ext>
            </a:extLst>
          </p:cNvPr>
          <p:cNvSpPr/>
          <p:nvPr/>
        </p:nvSpPr>
        <p:spPr>
          <a:xfrm>
            <a:off x="1062384" y="270874"/>
            <a:ext cx="36423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Good Relationships</a:t>
            </a:r>
            <a:endParaRPr lang="en-GB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365858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586CB82-0ABD-410C-A100-483A43A72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4525" y="15001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1265" name="Picture 9">
            <a:extLst>
              <a:ext uri="{FF2B5EF4-FFF2-40B4-BE49-F238E27FC236}">
                <a16:creationId xmlns:a16="http://schemas.microsoft.com/office/drawing/2014/main" id="{8AA96ECD-C8BD-4C6C-8653-6CD6872C0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" t="7652" r="4576"/>
          <a:stretch>
            <a:fillRect/>
          </a:stretch>
        </p:blipFill>
        <p:spPr bwMode="auto">
          <a:xfrm>
            <a:off x="10277475" y="194232"/>
            <a:ext cx="1752600" cy="149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97010DAF-4863-4BF6-B3A6-990019795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" y="-64264"/>
            <a:ext cx="11989180" cy="698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Bad Relationships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They might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push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you,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hit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or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destroy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your things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They might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tell you what to do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what to wear or who you can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see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might feel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scared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they might say they will hurt you if you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don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 do something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They might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call you names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and make you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 bad about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yourself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in front of other people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Plus 39" panose="02000505000000020003" pitchFamily="50" charset="0"/>
              </a:rPr>
              <a:t>They might get </a:t>
            </a:r>
            <a:r>
              <a:rPr lang="en-GB" sz="3200" b="1" dirty="0">
                <a:latin typeface="Letter-join Plus 39" panose="02000505000000020003" pitchFamily="50" charset="0"/>
              </a:rPr>
              <a:t>angry easily</a:t>
            </a:r>
            <a:r>
              <a:rPr lang="en-GB" sz="3200" dirty="0">
                <a:latin typeface="Letter-join Plus 39" panose="02000505000000020003" pitchFamily="50" charset="0"/>
              </a:rPr>
              <a:t> and you might not know why – </a:t>
            </a:r>
          </a:p>
          <a:p>
            <a:pPr lvl="0"/>
            <a:r>
              <a:rPr lang="en-GB" sz="3200" dirty="0">
                <a:latin typeface="Letter-join Plus 39" panose="02000505000000020003" pitchFamily="50" charset="0"/>
              </a:rPr>
              <a:t>sometimes it makes you feel </a:t>
            </a:r>
            <a:r>
              <a:rPr lang="en-GB" sz="3200" b="1" dirty="0">
                <a:latin typeface="Letter-join Plus 39" panose="02000505000000020003" pitchFamily="50" charset="0"/>
              </a:rPr>
              <a:t>nervous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Plus 39" panose="02000505000000020003" pitchFamily="50" charset="0"/>
              </a:rPr>
              <a:t>They might </a:t>
            </a:r>
            <a:r>
              <a:rPr lang="en-GB" sz="3200" b="1" dirty="0">
                <a:latin typeface="Letter-join Plus 39" panose="02000505000000020003" pitchFamily="50" charset="0"/>
              </a:rPr>
              <a:t>pressure </a:t>
            </a:r>
            <a:r>
              <a:rPr lang="en-GB" sz="3200" dirty="0">
                <a:latin typeface="Letter-join Plus 39" panose="02000505000000020003" pitchFamily="50" charset="0"/>
              </a:rPr>
              <a:t>you to do things </a:t>
            </a:r>
            <a:r>
              <a:rPr lang="en-GB" sz="3200" b="1" dirty="0">
                <a:latin typeface="Letter-join Plus 39" panose="02000505000000020003" pitchFamily="50" charset="0"/>
              </a:rPr>
              <a:t>you don’t want to </a:t>
            </a:r>
            <a:endParaRPr lang="en-GB" sz="3200" dirty="0">
              <a:latin typeface="Letter-join Plus 39" panose="02000505000000020003" pitchFamily="50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Plus 39" panose="02000505000000020003" pitchFamily="50" charset="0"/>
              </a:rPr>
              <a:t>They </a:t>
            </a:r>
            <a:r>
              <a:rPr lang="en-GB" sz="3200" b="1" dirty="0">
                <a:latin typeface="Letter-join Plus 39" panose="02000505000000020003" pitchFamily="50" charset="0"/>
              </a:rPr>
              <a:t>might not take no for an answer</a:t>
            </a:r>
            <a:r>
              <a:rPr lang="en-GB" sz="3200" dirty="0">
                <a:latin typeface="Letter-join Plus 39" panose="02000505000000020003" pitchFamily="50" charset="0"/>
              </a:rPr>
              <a:t> when you say you don’t </a:t>
            </a:r>
          </a:p>
          <a:p>
            <a:pPr lvl="0"/>
            <a:r>
              <a:rPr lang="en-GB" sz="3200" dirty="0">
                <a:latin typeface="Letter-join Plus 39" panose="02000505000000020003" pitchFamily="50" charset="0"/>
              </a:rPr>
              <a:t>want to do something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7453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41B2B2DF-43F7-446F-BBDA-7233D0BFA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306194"/>
            <a:ext cx="5049839" cy="624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C912E6B-407B-4924-B116-B65E259FC5B2}"/>
              </a:ext>
            </a:extLst>
          </p:cNvPr>
          <p:cNvSpPr/>
          <p:nvPr/>
        </p:nvSpPr>
        <p:spPr>
          <a:xfrm>
            <a:off x="5056802" y="1429822"/>
            <a:ext cx="590899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5400" b="1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do I know if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5400" b="1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someone is being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5400" b="1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abused?</a:t>
            </a:r>
            <a:endParaRPr lang="en-GB" altLang="en-US" sz="5400" dirty="0">
              <a:solidFill>
                <a:srgbClr val="2F5496"/>
              </a:solidFill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6868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83E71B33-3C5E-4FA5-9158-4FBB3B51D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204" y="1079246"/>
            <a:ext cx="11696996" cy="4308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It might be hard to know if you are being abused and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might not really understand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is happening. 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is important that you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recognise 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when behaviour isn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appropriate.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is also important that you can notice when it might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 happening to </a:t>
            </a:r>
            <a:r>
              <a:rPr kumimoji="0" lang="en-GB" altLang="en-US" sz="3200" b="1" i="0" u="none" strike="noStrike" cap="none" normalizeH="0" baseline="0" dirty="0">
                <a:ln>
                  <a:noFill/>
                </a:ln>
                <a:solidFill>
                  <a:srgbClr val="70AD47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someone else</a:t>
            </a: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826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2">
            <a:extLst>
              <a:ext uri="{FF2B5EF4-FFF2-40B4-BE49-F238E27FC236}">
                <a16:creationId xmlns:a16="http://schemas.microsoft.com/office/drawing/2014/main" id="{D3A72BFC-7710-4C07-B734-C7AFB1BF0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8" r="13893"/>
          <a:stretch>
            <a:fillRect/>
          </a:stretch>
        </p:blipFill>
        <p:spPr bwMode="auto">
          <a:xfrm>
            <a:off x="9296400" y="539750"/>
            <a:ext cx="2376488" cy="395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8E3FB86-41C4-4C4C-986F-C0ED4EADB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655221"/>
            <a:ext cx="877035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Not going to school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Having injuries, like bruises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Feeling sad or down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Feeling like they can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 cope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Feeling withdrawn and shy 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not wanting to play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Getting headaches and stomach aches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Feeling nervous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Having difficulty sleeping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Feeling panicked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Using alcohol or drugs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Changing how they look so that they look much older</a:t>
            </a:r>
            <a:endParaRPr lang="en-GB" altLang="en-US" sz="2800" dirty="0"/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Being abusive to someone else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53709F-5C2B-46CD-8A13-64FB645DABCF}"/>
              </a:ext>
            </a:extLst>
          </p:cNvPr>
          <p:cNvSpPr/>
          <p:nvPr/>
        </p:nvSpPr>
        <p:spPr>
          <a:xfrm>
            <a:off x="-1" y="6033671"/>
            <a:ext cx="11972925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solidFill>
                  <a:srgbClr val="FF0000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Remember: You might feel all of these things too. Listen to how you feel</a:t>
            </a:r>
            <a:r>
              <a:rPr lang="en-GB" b="1" dirty="0">
                <a:solidFill>
                  <a:srgbClr val="FF0000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420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463690-10A5-4DAD-B719-2CAC59D273D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3" y="924412"/>
            <a:ext cx="4317299" cy="500917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7D7C91D-AF85-4C87-969A-5279A7DF2DAA}"/>
              </a:ext>
            </a:extLst>
          </p:cNvPr>
          <p:cNvSpPr/>
          <p:nvPr/>
        </p:nvSpPr>
        <p:spPr>
          <a:xfrm>
            <a:off x="4002974" y="1638990"/>
            <a:ext cx="8477001" cy="1683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en-GB" sz="4400" b="1" kern="0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I do if someone else if </a:t>
            </a:r>
          </a:p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en-GB" sz="4400" b="1" kern="0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being abused?</a:t>
            </a:r>
            <a:endParaRPr lang="en-GB" sz="4400" b="1" kern="0" dirty="0">
              <a:solidFill>
                <a:srgbClr val="2F5496"/>
              </a:solidFill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2021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E08F23-4EB4-427A-9676-B060113B5FB1}"/>
              </a:ext>
            </a:extLst>
          </p:cNvPr>
          <p:cNvSpPr/>
          <p:nvPr/>
        </p:nvSpPr>
        <p:spPr>
          <a:xfrm>
            <a:off x="319086" y="0"/>
            <a:ext cx="11872914" cy="6240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If you recognise any of the signs or you see someone being abused, it is important that you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help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that person.</a:t>
            </a:r>
            <a:endParaRPr lang="en-GB" sz="2800" dirty="0"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should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never walk away</a:t>
            </a:r>
            <a:r>
              <a:rPr lang="en-GB" sz="28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and ignore the problem because it might keep happening.</a:t>
            </a:r>
            <a:endParaRPr lang="en-GB" sz="2800" dirty="0"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If it is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safe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do so, tell the person abusing to stop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800" b="1" dirty="0">
                <a:solidFill>
                  <a:srgbClr val="00B050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Tell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 grown up</a:t>
            </a:r>
            <a:r>
              <a:rPr lang="en-GB" sz="28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as soon as you know something is wrong</a:t>
            </a:r>
            <a:endParaRPr lang="en-GB" sz="2800" dirty="0"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Grown ups can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stop the abuse</a:t>
            </a:r>
            <a:r>
              <a:rPr lang="en-GB" sz="28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and make the person feel happy again.</a:t>
            </a:r>
            <a:endParaRPr lang="en-GB" sz="2800" dirty="0"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should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never feel scared</a:t>
            </a:r>
            <a:r>
              <a:rPr lang="en-GB" sz="28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tell someone about abuse.</a:t>
            </a:r>
            <a:endParaRPr lang="en-GB" sz="2800" dirty="0"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If you are worried about someone, but you aren’t sure, still tell an adult – it is important to share with an adult if you are worried about a person.</a:t>
            </a:r>
            <a:endParaRPr lang="en-GB" sz="2800" dirty="0"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school, you can tell your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teacher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someone off your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helping hand</a:t>
            </a:r>
            <a:r>
              <a:rPr lang="en-GB" sz="28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or a member of the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safe-guarding team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2800" dirty="0">
              <a:effectLst/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464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E39CC2-0F3A-4A5C-8467-FFE0BBA3944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7"/>
          <a:stretch/>
        </p:blipFill>
        <p:spPr>
          <a:xfrm>
            <a:off x="628651" y="642937"/>
            <a:ext cx="4529137" cy="53721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ADD6430-1150-4256-AA9A-F1827BF36791}"/>
              </a:ext>
            </a:extLst>
          </p:cNvPr>
          <p:cNvSpPr/>
          <p:nvPr/>
        </p:nvSpPr>
        <p:spPr>
          <a:xfrm>
            <a:off x="5108009" y="1758435"/>
            <a:ext cx="708399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000" b="1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do I do if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000" b="1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am being abused?</a:t>
            </a:r>
            <a:endParaRPr lang="en-GB" altLang="en-US" sz="6000" dirty="0">
              <a:solidFill>
                <a:srgbClr val="2F5496"/>
              </a:solidFill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994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08C2329-602A-4D5B-BDF9-98322ABB5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0350" y="2190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DC63936-40F0-4C29-9362-1B4A6D280C01}"/>
              </a:ext>
            </a:extLst>
          </p:cNvPr>
          <p:cNvSpPr/>
          <p:nvPr/>
        </p:nvSpPr>
        <p:spPr>
          <a:xfrm>
            <a:off x="145256" y="676275"/>
            <a:ext cx="11901487" cy="5941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first thing you should do is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tell someone you trust</a:t>
            </a:r>
            <a:r>
              <a:rPr lang="en-GB" sz="24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– a family member, a friend, a teacher, someone on your helping hand.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can also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tell the person abusing you</a:t>
            </a:r>
            <a:r>
              <a:rPr lang="en-GB" sz="24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to leave you alone. If telling them would make you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feel scared or worried that they might hurt you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make sure you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tell someone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else so that they can help you.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should try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not to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 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the person says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Let what the person says or does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upset 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Get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angry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or hit them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shouldn’t be scared to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talk to someone</a:t>
            </a:r>
            <a:r>
              <a:rPr lang="en-GB" sz="24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– a grown-up can </a:t>
            </a:r>
            <a:r>
              <a:rPr lang="en-GB" sz="24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make the abuse stop</a:t>
            </a:r>
            <a:r>
              <a:rPr lang="en-GB" sz="24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rgbClr val="FF0000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Remember: If you are being abused it is not your fault and you are never alone.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741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>
            <a:extLst>
              <a:ext uri="{FF2B5EF4-FFF2-40B4-BE49-F238E27FC236}">
                <a16:creationId xmlns:a16="http://schemas.microsoft.com/office/drawing/2014/main" id="{E1F7D101-652E-44FF-B8A0-D784777C90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5200650" cy="6818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6623E7F-508C-4F9A-BB5D-DDADDC25FD29}"/>
              </a:ext>
            </a:extLst>
          </p:cNvPr>
          <p:cNvSpPr/>
          <p:nvPr/>
        </p:nvSpPr>
        <p:spPr>
          <a:xfrm>
            <a:off x="5204219" y="2393558"/>
            <a:ext cx="684995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6000" b="1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 can I talk to?</a:t>
            </a:r>
            <a:endParaRPr lang="en-GB" altLang="en-US" sz="6000" dirty="0">
              <a:solidFill>
                <a:srgbClr val="2F5496"/>
              </a:solidFill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0358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285DD14-0DAB-466D-B9DF-574941883F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0238" y="-1000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43B03C-85D9-4BE7-A5A3-92DACBF4A585}"/>
              </a:ext>
            </a:extLst>
          </p:cNvPr>
          <p:cNvSpPr/>
          <p:nvPr/>
        </p:nvSpPr>
        <p:spPr>
          <a:xfrm>
            <a:off x="1900238" y="828847"/>
            <a:ext cx="9629775" cy="2595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 is important to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tell someone</a:t>
            </a:r>
            <a:r>
              <a:rPr lang="en-GB" sz="2800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if you, or someone you know, is being abused.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Speak to someone like your mum, dad, carer or teacher – adults can really help to make the </a:t>
            </a:r>
            <a:r>
              <a:rPr lang="en-GB" sz="2800" b="1" dirty="0">
                <a:solidFill>
                  <a:srgbClr val="70AD47"/>
                </a:solidFill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abuse stop</a:t>
            </a: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Here are some people you can talk to, in and out of school.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9D33B5D-96BD-4142-987E-E450A57F9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814354" y="3485831"/>
            <a:ext cx="5227955" cy="19462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33553B-4512-4DB5-A9AD-BCCBE3D85C6F}"/>
              </a:ext>
            </a:extLst>
          </p:cNvPr>
          <p:cNvPicPr/>
          <p:nvPr/>
        </p:nvPicPr>
        <p:blipFill rotWithShape="1">
          <a:blip r:embed="rId3"/>
          <a:srcRect t="5366" r="46394"/>
          <a:stretch>
            <a:fillRect/>
          </a:stretch>
        </p:blipFill>
        <p:spPr bwMode="auto">
          <a:xfrm>
            <a:off x="7042309" y="3441851"/>
            <a:ext cx="2707024" cy="19462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22DA18-61D1-4743-BC42-193D20367593}"/>
              </a:ext>
            </a:extLst>
          </p:cNvPr>
          <p:cNvPicPr/>
          <p:nvPr/>
        </p:nvPicPr>
        <p:blipFill rotWithShape="1">
          <a:blip r:embed="rId4"/>
          <a:srcRect l="9627" t="12236" r="4730"/>
          <a:stretch/>
        </p:blipFill>
        <p:spPr bwMode="auto">
          <a:xfrm>
            <a:off x="5779294" y="5432107"/>
            <a:ext cx="2526030" cy="1369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A3364D-F27E-4436-8CC9-1F4F7F05AC81}"/>
              </a:ext>
            </a:extLst>
          </p:cNvPr>
          <p:cNvPicPr/>
          <p:nvPr/>
        </p:nvPicPr>
        <p:blipFill rotWithShape="1">
          <a:blip r:embed="rId5"/>
          <a:srcRect l="1330" r="7201"/>
          <a:stretch/>
        </p:blipFill>
        <p:spPr bwMode="auto">
          <a:xfrm>
            <a:off x="3729038" y="5433378"/>
            <a:ext cx="1897380" cy="13684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78712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71A740-DDA4-49C2-975E-9053B6A8A11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4285"/>
          <a:stretch/>
        </p:blipFill>
        <p:spPr bwMode="auto">
          <a:xfrm>
            <a:off x="0" y="1192686"/>
            <a:ext cx="2705100" cy="42676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E48984-0854-45F5-9F90-7C544C3AC90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1397689"/>
            <a:ext cx="3100388" cy="38911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B03020-6BD6-444E-8374-9A9CF171B9C0}"/>
              </a:ext>
            </a:extLst>
          </p:cNvPr>
          <p:cNvSpPr/>
          <p:nvPr/>
        </p:nvSpPr>
        <p:spPr>
          <a:xfrm>
            <a:off x="5574676" y="2419486"/>
            <a:ext cx="6463629" cy="18140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en-GB" sz="4800" b="1" kern="0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can I stop abuse </a:t>
            </a:r>
          </a:p>
          <a:p>
            <a:pPr algn="ctr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en-GB" sz="4800" b="1" kern="0" dirty="0">
                <a:solidFill>
                  <a:srgbClr val="70AD47"/>
                </a:solidFill>
                <a:latin typeface="Letter-join Plus 39" panose="02000505000000020003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 happening?</a:t>
            </a:r>
            <a:endParaRPr lang="en-GB" sz="4800" b="1" kern="0" dirty="0">
              <a:solidFill>
                <a:srgbClr val="2F5496"/>
              </a:solidFill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1234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AB89F1B-9990-415E-B042-1424B3C01219}"/>
              </a:ext>
            </a:extLst>
          </p:cNvPr>
          <p:cNvSpPr/>
          <p:nvPr/>
        </p:nvSpPr>
        <p:spPr>
          <a:xfrm>
            <a:off x="215502" y="0"/>
            <a:ext cx="11760995" cy="6912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can all work together at our school to stop abuse from happening.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200" dirty="0">
              <a:latin typeface="Letter-join Plus 39" panose="020005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can do this by: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Learning about child-on-child abuse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Talking to someone when we are worried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Living our Core Values of;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0" lvl="7" indent="-228600">
              <a:lnSpc>
                <a:spcPct val="107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Togetherness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0" lvl="7" indent="-228600">
              <a:lnSpc>
                <a:spcPct val="107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Respect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0" lvl="7" indent="-228600">
              <a:lnSpc>
                <a:spcPct val="107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Welcoming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0" lvl="7" indent="-228600">
              <a:lnSpc>
                <a:spcPct val="107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Commitment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0" lvl="7" indent="-228600">
              <a:lnSpc>
                <a:spcPct val="107000"/>
              </a:lnSpc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GB" sz="3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Nurturing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Letter-join Plus 39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958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1285</Words>
  <Application>Microsoft Office PowerPoint</Application>
  <PresentationFormat>Widescreen</PresentationFormat>
  <Paragraphs>159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Courier New</vt:lpstr>
      <vt:lpstr>Letter-join Plus 39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Jenna Cannon</dc:creator>
  <cp:lastModifiedBy>Allison McCarthy</cp:lastModifiedBy>
  <cp:revision>14</cp:revision>
  <dcterms:created xsi:type="dcterms:W3CDTF">2023-05-16T15:27:38Z</dcterms:created>
  <dcterms:modified xsi:type="dcterms:W3CDTF">2026-01-22T22:19:18Z</dcterms:modified>
</cp:coreProperties>
</file>